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4423" y="1204414"/>
            <a:ext cx="7585657" cy="2421464"/>
          </a:xfrm>
        </p:spPr>
        <p:txBody>
          <a:bodyPr/>
          <a:lstStyle/>
          <a:p>
            <a:pPr algn="ctr"/>
            <a:r>
              <a:rPr lang="en-US" b="1" dirty="0" smtClean="0"/>
              <a:t>Brook Trout Occupancy Modeling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8388" y="3754667"/>
            <a:ext cx="7197726" cy="1405467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i="1" dirty="0">
                <a:cs typeface="Calibri" panose="020F0502020204030204" pitchFamily="34" charset="0"/>
              </a:rPr>
              <a:t>Brett Kelly</a:t>
            </a:r>
            <a:r>
              <a:rPr lang="en-US" sz="2400" i="1" baseline="30000" dirty="0">
                <a:cs typeface="Calibri" panose="020F0502020204030204" pitchFamily="34" charset="0"/>
              </a:rPr>
              <a:t>1</a:t>
            </a:r>
            <a:r>
              <a:rPr lang="en-US" sz="2400" i="1" dirty="0">
                <a:cs typeface="Calibri" panose="020F0502020204030204" pitchFamily="34" charset="0"/>
              </a:rPr>
              <a:t>, Michael Siepker</a:t>
            </a:r>
            <a:r>
              <a:rPr lang="en-US" sz="2400" i="1" baseline="30000" dirty="0">
                <a:cs typeface="Calibri" panose="020F0502020204030204" pitchFamily="34" charset="0"/>
              </a:rPr>
              <a:t>2</a:t>
            </a:r>
            <a:r>
              <a:rPr lang="en-US" sz="2400" i="1" dirty="0">
                <a:cs typeface="Calibri" panose="020F0502020204030204" pitchFamily="34" charset="0"/>
              </a:rPr>
              <a:t>, and Michael J. Weber</a:t>
            </a:r>
            <a:r>
              <a:rPr lang="en-US" sz="2400" i="1" baseline="30000" dirty="0"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i="1" baseline="30000" dirty="0">
                <a:cs typeface="Calibri" panose="020F0502020204030204" pitchFamily="34" charset="0"/>
              </a:rPr>
              <a:t>1</a:t>
            </a:r>
            <a:r>
              <a:rPr lang="en-US" i="1" dirty="0">
                <a:cs typeface="Calibri" panose="020F0502020204030204" pitchFamily="34" charset="0"/>
              </a:rPr>
              <a:t>Iowa State University, </a:t>
            </a:r>
            <a:r>
              <a:rPr lang="en-US" i="1" baseline="30000" dirty="0">
                <a:cs typeface="Calibri" panose="020F0502020204030204" pitchFamily="34" charset="0"/>
              </a:rPr>
              <a:t>2</a:t>
            </a:r>
            <a:r>
              <a:rPr lang="en-US" i="1" dirty="0">
                <a:cs typeface="Calibri" panose="020F0502020204030204" pitchFamily="34" charset="0"/>
              </a:rPr>
              <a:t>Iowa Department of Natural Resources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8557" y="5636332"/>
            <a:ext cx="1359162" cy="1122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13" y="5605874"/>
            <a:ext cx="1389097" cy="95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61" y="5605874"/>
            <a:ext cx="907195" cy="1084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07" y="5586873"/>
            <a:ext cx="1122099" cy="1122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r="38276"/>
          <a:stretch/>
        </p:blipFill>
        <p:spPr>
          <a:xfrm rot="5400000">
            <a:off x="1435894" y="-1022074"/>
            <a:ext cx="1956842" cy="4337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34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0" y="23151"/>
            <a:ext cx="5238485" cy="1371600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b="1" dirty="0" smtClean="0"/>
              <a:t>Status and Distribution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60" y="1185761"/>
            <a:ext cx="6164653" cy="2852670"/>
          </a:xfrm>
          <a:solidFill>
            <a:srgbClr val="404040">
              <a:alpha val="30196"/>
            </a:srgbClr>
          </a:solidFill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Iowa DNR and USFWS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Census of stream fishes in headwaters of NE Iowa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Driftless Area Ecoregion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Coldwater systems and SGCN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93" y="0"/>
            <a:ext cx="5345007" cy="6810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" y="4150037"/>
            <a:ext cx="3442509" cy="1936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93" y="0"/>
            <a:ext cx="2309707" cy="3339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624" y="5118244"/>
            <a:ext cx="3123274" cy="1434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44610" y="1023280"/>
            <a:ext cx="5822893" cy="55399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Within Iowa’s portion of the Driftless Area, what does the spatial distribution of Brook and Brown trout look like?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Can associations with in-stream habitat parameters and presence/absence be made?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3014409"/>
            <a:ext cx="3022512" cy="3796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5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50148"/>
            <a:ext cx="10131425" cy="863600"/>
          </a:xfrm>
        </p:spPr>
        <p:txBody>
          <a:bodyPr/>
          <a:lstStyle/>
          <a:p>
            <a:r>
              <a:rPr lang="en-US" b="1" dirty="0" smtClean="0"/>
              <a:t>Project Purpose and importance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54" y="999067"/>
            <a:ext cx="7809557" cy="5061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9" y="1201556"/>
            <a:ext cx="4016744" cy="2259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65" y="1024469"/>
            <a:ext cx="2919476" cy="271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8"/>
          <a:stretch/>
        </p:blipFill>
        <p:spPr>
          <a:xfrm rot="5400000">
            <a:off x="4225133" y="3047580"/>
            <a:ext cx="3022341" cy="2919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525" y="4254500"/>
            <a:ext cx="2728905" cy="1763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571" y="3144059"/>
            <a:ext cx="2558498" cy="1669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39655" r="19244" b="20458"/>
          <a:stretch/>
        </p:blipFill>
        <p:spPr>
          <a:xfrm>
            <a:off x="7236570" y="1037168"/>
            <a:ext cx="4784312" cy="2068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5" y="3703192"/>
            <a:ext cx="3947052" cy="2220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86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3" y="135841"/>
            <a:ext cx="6297417" cy="3602365"/>
          </a:xfrm>
          <a:prstGeom prst="rect">
            <a:avLst/>
          </a:prstGeom>
          <a:solidFill>
            <a:schemeClr val="tx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34" y="109395"/>
            <a:ext cx="2313400" cy="4112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3" b="27048"/>
          <a:stretch/>
        </p:blipFill>
        <p:spPr>
          <a:xfrm>
            <a:off x="366553" y="3946013"/>
            <a:ext cx="4395947" cy="2735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05534" y="3147116"/>
            <a:ext cx="4486243" cy="2523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44779" y="4408872"/>
            <a:ext cx="3526890" cy="198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1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111" y="127001"/>
            <a:ext cx="10131425" cy="736600"/>
          </a:xfrm>
        </p:spPr>
        <p:txBody>
          <a:bodyPr/>
          <a:lstStyle/>
          <a:p>
            <a:pPr algn="ctr"/>
            <a:r>
              <a:rPr lang="en-US" b="1" dirty="0" smtClean="0"/>
              <a:t>Analysis Methods: Occupancy Modeling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701" y="1052382"/>
            <a:ext cx="4709054" cy="576262"/>
          </a:xfrm>
        </p:spPr>
        <p:txBody>
          <a:bodyPr/>
          <a:lstStyle/>
          <a:p>
            <a:r>
              <a:rPr lang="en-US" sz="3200" u="sng" dirty="0" smtClean="0"/>
              <a:t>Response</a:t>
            </a:r>
            <a:endParaRPr lang="en-US" sz="3200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701" y="1814381"/>
            <a:ext cx="5448299" cy="4370519"/>
          </a:xfrm>
          <a:ln w="38100">
            <a:solidFill>
              <a:schemeClr val="tx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Occupancy</a:t>
            </a:r>
            <a:r>
              <a:rPr lang="en-US" sz="2400" dirty="0"/>
              <a:t> (Psi):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Proportion of sample units occupied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probability that a site is occupied (ranges from 0-1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b="1" dirty="0"/>
              <a:t>Detection Probability (</a:t>
            </a:r>
            <a:r>
              <a:rPr lang="en-US" sz="2400" b="1" i="1" dirty="0" smtClean="0"/>
              <a:t>p</a:t>
            </a:r>
            <a:r>
              <a:rPr lang="en-US" sz="2400" b="1" dirty="0" smtClean="0"/>
              <a:t>): </a:t>
            </a:r>
            <a:r>
              <a:rPr lang="en-US" sz="2400" dirty="0"/>
              <a:t>probability of detecting the species in site </a:t>
            </a:r>
            <a:r>
              <a:rPr lang="en-US" sz="2400" i="1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at time </a:t>
            </a:r>
            <a:r>
              <a:rPr lang="en-US" sz="2400" i="1" dirty="0"/>
              <a:t>j</a:t>
            </a:r>
            <a:r>
              <a:rPr lang="en-US" sz="2400" dirty="0"/>
              <a:t>, given species presence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3483" y="1050860"/>
            <a:ext cx="4722813" cy="576262"/>
          </a:xfrm>
        </p:spPr>
        <p:txBody>
          <a:bodyPr/>
          <a:lstStyle/>
          <a:p>
            <a:r>
              <a:rPr lang="en-US" sz="3200" u="sng" dirty="0" smtClean="0"/>
              <a:t>Predictor(s)</a:t>
            </a:r>
            <a:endParaRPr lang="en-US" sz="32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2" y="1814380"/>
            <a:ext cx="6012917" cy="4370519"/>
          </a:xfrm>
          <a:ln w="38100">
            <a:solidFill>
              <a:schemeClr val="tx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b="1" dirty="0" smtClean="0"/>
              <a:t>Site Level Covariates</a:t>
            </a:r>
          </a:p>
          <a:p>
            <a:pPr lvl="1"/>
            <a:r>
              <a:rPr lang="en-US" sz="2200" dirty="0" smtClean="0"/>
              <a:t>Specific to the “site” which you did your sampling (average stream depth, % canopy cover, etc.)</a:t>
            </a:r>
          </a:p>
          <a:p>
            <a:r>
              <a:rPr lang="en-US" sz="2400" b="1" dirty="0" smtClean="0"/>
              <a:t>Observation Level Covariates</a:t>
            </a:r>
          </a:p>
          <a:p>
            <a:pPr lvl="1"/>
            <a:r>
              <a:rPr lang="en-US" sz="2200" dirty="0" smtClean="0"/>
              <a:t>Specific to the replicate observation or sampling occasion (weather, turbidity, etc.)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611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90500" y="241298"/>
            <a:ext cx="3467100" cy="209073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Observational Study: </a:t>
            </a:r>
          </a:p>
          <a:p>
            <a:pPr algn="ctr"/>
            <a:r>
              <a:rPr lang="en-US" sz="2000" b="1" dirty="0" smtClean="0"/>
              <a:t>Response the function of environmental covariates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7975600" y="3708399"/>
            <a:ext cx="3784600" cy="20018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Occupancy Framework: ML function with two </a:t>
            </a:r>
            <a:r>
              <a:rPr lang="en-US" sz="2000" b="1" dirty="0" err="1" smtClean="0"/>
              <a:t>submodels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3924300" y="1808936"/>
            <a:ext cx="3670300" cy="22050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Responses: on probability scale (0-1), need </a:t>
            </a:r>
            <a:r>
              <a:rPr lang="en-US" sz="2000" b="1" dirty="0" err="1" smtClean="0"/>
              <a:t>glm</a:t>
            </a:r>
            <a:r>
              <a:rPr lang="en-US" sz="2000" b="1" dirty="0" smtClean="0"/>
              <a:t>, logistic regression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44" y="5799136"/>
            <a:ext cx="5777556" cy="93186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836477"/>
            <a:ext cx="3086100" cy="36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6" y="61180"/>
            <a:ext cx="1569264" cy="1569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8368" y="2720568"/>
            <a:ext cx="94714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Analyses ran in package ‘unmarked’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Fit occupancy models (logistic regression) as functions of environmental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Model selection based on </a:t>
            </a:r>
            <a:r>
              <a:rPr lang="en-US" sz="2800" dirty="0" err="1" smtClean="0"/>
              <a:t>AICc</a:t>
            </a:r>
            <a:r>
              <a:rPr lang="en-US" sz="2800" dirty="0" smtClean="0"/>
              <a:t> (information theoretic approach)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77" y="281822"/>
            <a:ext cx="8424397" cy="20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014" y="609601"/>
            <a:ext cx="10131425" cy="9779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Results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7" y="1714500"/>
            <a:ext cx="11890441" cy="43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3680885" cy="541867"/>
          </a:xfrm>
        </p:spPr>
        <p:txBody>
          <a:bodyPr/>
          <a:lstStyle/>
          <a:p>
            <a:r>
              <a:rPr lang="en-US" dirty="0" smtClean="0"/>
              <a:t>Who Cares bro?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0"/>
            <a:ext cx="8153400" cy="67945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0" y="679240"/>
            <a:ext cx="11366710" cy="56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73</TotalTime>
  <Words>238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Brook Trout Occupancy Modeling</vt:lpstr>
      <vt:lpstr>Status and Distribution</vt:lpstr>
      <vt:lpstr>Project Purpose and importance</vt:lpstr>
      <vt:lpstr>PowerPoint Presentation</vt:lpstr>
      <vt:lpstr>Analysis Methods: Occupancy Modeling</vt:lpstr>
      <vt:lpstr>PowerPoint Presentation</vt:lpstr>
      <vt:lpstr>PowerPoint Presentation</vt:lpstr>
      <vt:lpstr>Results</vt:lpstr>
      <vt:lpstr>Who Cares bro?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Brook Trout Occupancy Modeling</dc:title>
  <dc:creator>Kelly, Brett B [NREM]</dc:creator>
  <cp:lastModifiedBy>Kelly, Brett B [NREM]</cp:lastModifiedBy>
  <cp:revision>18</cp:revision>
  <dcterms:created xsi:type="dcterms:W3CDTF">2019-12-12T19:04:38Z</dcterms:created>
  <dcterms:modified xsi:type="dcterms:W3CDTF">2019-12-12T20:17:59Z</dcterms:modified>
</cp:coreProperties>
</file>